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9" r:id="rId3"/>
    <p:sldId id="259" r:id="rId4"/>
    <p:sldId id="263" r:id="rId5"/>
    <p:sldId id="261" r:id="rId6"/>
    <p:sldId id="262" r:id="rId7"/>
    <p:sldId id="264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F4B7D-AC71-47F2-8936-98C50B5EC90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705B5-3DB6-4812-83E6-CAA83644D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69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05B5-3DB6-4812-83E6-CAA83644D6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28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06AE-5BE1-47A8-9E26-57231E54E74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57F-B93A-49C3-9CC7-909F08F24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37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06AE-5BE1-47A8-9E26-57231E54E74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57F-B93A-49C3-9CC7-909F08F24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80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06AE-5BE1-47A8-9E26-57231E54E74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57F-B93A-49C3-9CC7-909F08F24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44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06AE-5BE1-47A8-9E26-57231E54E74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57F-B93A-49C3-9CC7-909F08F24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63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06AE-5BE1-47A8-9E26-57231E54E74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57F-B93A-49C3-9CC7-909F08F24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28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06AE-5BE1-47A8-9E26-57231E54E74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57F-B93A-49C3-9CC7-909F08F24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99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06AE-5BE1-47A8-9E26-57231E54E74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57F-B93A-49C3-9CC7-909F08F24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75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06AE-5BE1-47A8-9E26-57231E54E74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57F-B93A-49C3-9CC7-909F08F24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66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06AE-5BE1-47A8-9E26-57231E54E74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57F-B93A-49C3-9CC7-909F08F24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27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06AE-5BE1-47A8-9E26-57231E54E74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57F-B93A-49C3-9CC7-909F08F24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87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06AE-5BE1-47A8-9E26-57231E54E74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C57F-B93A-49C3-9CC7-909F08F24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31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106AE-5BE1-47A8-9E26-57231E54E74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C57F-B93A-49C3-9CC7-909F08F24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30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rwalogistics.com/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5" Type="http://schemas.openxmlformats.org/officeDocument/2006/relationships/image" Target="../media/image31.png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jpeg"/><Relationship Id="rId5" Type="http://schemas.openxmlformats.org/officeDocument/2006/relationships/image" Target="../media/image16.png"/><Relationship Id="rId10" Type="http://schemas.openxmlformats.org/officeDocument/2006/relationships/image" Target="../media/image40.png"/><Relationship Id="rId4" Type="http://schemas.openxmlformats.org/officeDocument/2006/relationships/image" Target="../media/image1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34" t="34178" r="23959" b="33709"/>
          <a:stretch/>
        </p:blipFill>
        <p:spPr>
          <a:xfrm>
            <a:off x="3518042" y="1078446"/>
            <a:ext cx="5364024" cy="3299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786" y="5962608"/>
            <a:ext cx="9736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Montserrat SemiBold" panose="00000700000000000000" pitchFamily="2" charset="0"/>
              </a:rPr>
              <a:t>Marwa Logistics Private Limited</a:t>
            </a:r>
            <a:r>
              <a:rPr lang="en-US" dirty="0" smtClean="0">
                <a:latin typeface="Montserrat" panose="00000500000000000000" pitchFamily="2" charset="0"/>
              </a:rPr>
              <a:t/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200" dirty="0" smtClean="0">
                <a:latin typeface="Montserrat" panose="00000500000000000000" pitchFamily="2" charset="0"/>
              </a:rPr>
              <a:t>New No. 23 (Old No. 11), 2</a:t>
            </a:r>
            <a:r>
              <a:rPr lang="en-US" sz="1200" baseline="30000" dirty="0" smtClean="0">
                <a:latin typeface="Montserrat" panose="00000500000000000000" pitchFamily="2" charset="0"/>
              </a:rPr>
              <a:t>nd</a:t>
            </a:r>
            <a:r>
              <a:rPr lang="en-US" sz="1200" dirty="0" smtClean="0">
                <a:latin typeface="Montserrat" panose="00000500000000000000" pitchFamily="2" charset="0"/>
              </a:rPr>
              <a:t> Floor, Linghi Chetty Street, Mannady, Chennai – 600 001</a:t>
            </a:r>
            <a:r>
              <a:rPr lang="en-US" dirty="0" smtClean="0">
                <a:latin typeface="Montserrat" panose="00000500000000000000" pitchFamily="2" charset="0"/>
              </a:rPr>
              <a:t/>
            </a:r>
            <a:br>
              <a:rPr lang="en-US" dirty="0" smtClean="0">
                <a:latin typeface="Montserrat" panose="00000500000000000000" pitchFamily="2" charset="0"/>
              </a:rPr>
            </a:br>
            <a:r>
              <a:rPr lang="en-US" sz="1200" dirty="0" smtClean="0">
                <a:latin typeface="Montserrat" panose="00000500000000000000" pitchFamily="2" charset="0"/>
              </a:rPr>
              <a:t>+91 44 4514 5263 / +91 94861 62277 | </a:t>
            </a:r>
            <a:r>
              <a:rPr lang="en-US" sz="1200" dirty="0" smtClean="0">
                <a:latin typeface="Montserrat" panose="00000500000000000000" pitchFamily="2" charset="0"/>
                <a:hlinkClick r:id="rId5"/>
              </a:rPr>
              <a:t>www.marwalogistics.com</a:t>
            </a:r>
            <a:r>
              <a:rPr lang="en-US" sz="1200" dirty="0" smtClean="0">
                <a:latin typeface="Montserrat" panose="00000500000000000000" pitchFamily="2" charset="0"/>
              </a:rPr>
              <a:t> | contactus@marwalogistics.com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8042" y="4377906"/>
            <a:ext cx="53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CHN-R-575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2" t="34178" r="24711" b="33521"/>
          <a:stretch/>
        </p:blipFill>
        <p:spPr>
          <a:xfrm>
            <a:off x="10654201" y="126615"/>
            <a:ext cx="1384102" cy="885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3998" y="1515823"/>
            <a:ext cx="91402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Professionally managed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logistics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engaged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providing the best logistics services.</a:t>
            </a:r>
          </a:p>
          <a:p>
            <a:pPr marL="274320" indent="-27432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Authorized Customs Clearing Agent (CHA) based in Chennai (Tamil Nadu) – India. </a:t>
            </a:r>
          </a:p>
          <a:p>
            <a:pPr marL="274320" indent="-27432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Having a strong team of professionals with great skills and knowledge, who are qualified to handle Export &amp; Import clearance at Chennai AIR and SEA ports. </a:t>
            </a:r>
          </a:p>
          <a:p>
            <a:pPr marL="274320" indent="-27432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Dedicated and committed 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offer excellent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client services on time at a very economic rates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providing the quality service in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transparent manner.</a:t>
            </a:r>
          </a:p>
          <a:p>
            <a:pPr marL="274320" indent="-27432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Keeping in mind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‘Delivering Value’,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always sharing the client’s perspective and their challenges while seeking creative solutions that meet the needs of today and enable the opportunities of tomorrow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indent="-27432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Constantly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striving for innovation by thinking beyond boundaries and discovering innovative ways to create value for our customers.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084" y="941419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Choose Us?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9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2" t="34178" r="24711" b="33521"/>
          <a:stretch/>
        </p:blipFill>
        <p:spPr>
          <a:xfrm>
            <a:off x="10582551" y="36586"/>
            <a:ext cx="1384102" cy="8850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3141" y="593075"/>
            <a:ext cx="234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 Freight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720" y="3988214"/>
            <a:ext cx="10241280" cy="2726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algn="just">
              <a:lnSpc>
                <a:spcPct val="150000"/>
              </a:lnSpc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 Freight Services </a:t>
            </a:r>
          </a:p>
          <a:p>
            <a:pPr marL="1200150" lvl="2" indent="-28575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Carrier Booking</a:t>
            </a:r>
          </a:p>
          <a:p>
            <a:pPr marL="1200150" lvl="2" indent="-28575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Bill of Lading &amp; Docs</a:t>
            </a:r>
          </a:p>
          <a:p>
            <a:pPr marL="1200150" lvl="2" indent="-28575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Freight Insurance / Marine Insurance</a:t>
            </a:r>
          </a:p>
          <a:p>
            <a:pPr marL="1200150" lvl="2" indent="-28575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FCL / LCL, Import and Export</a:t>
            </a:r>
          </a:p>
          <a:p>
            <a:pPr marL="1200150" lvl="2" indent="-28575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Customs Clearance</a:t>
            </a:r>
          </a:p>
          <a:p>
            <a:pPr marL="1200150" lvl="2" indent="-28575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1200150" lvl="2" indent="-28575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Warehousing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3"/>
          <a:srcRect b="14391"/>
          <a:stretch/>
        </p:blipFill>
        <p:spPr>
          <a:xfrm>
            <a:off x="793141" y="1125013"/>
            <a:ext cx="3657600" cy="274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50741" y="1323824"/>
            <a:ext cx="70570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complete range of Sea freight services for Export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Offering by selecting 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most suitable shipping arrangement from shipping companies according to the requested schedule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freight by our well experienced team of Sea freight professionals.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Offering  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cost effective,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time constraints, reliable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flexible and secure solutions.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the Client’s cargo reaches its destination on time and hassle free.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2" t="34178" r="24711" b="33521"/>
          <a:stretch/>
        </p:blipFill>
        <p:spPr>
          <a:xfrm>
            <a:off x="10582551" y="36586"/>
            <a:ext cx="1384102" cy="8850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3141" y="580196"/>
            <a:ext cx="234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Air Freight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787" y="4092970"/>
            <a:ext cx="10241280" cy="2521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>
              <a:lnSpc>
                <a:spcPct val="150000"/>
              </a:lnSpc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 Freight Services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latinLnBrk="1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Door to door or Airport to Airport</a:t>
            </a:r>
          </a:p>
          <a:p>
            <a:pPr marL="742950" lvl="1" indent="-285750" latinLnBrk="1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Air Freight Import and Export 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  <a:p>
            <a:pPr marL="742950" lvl="1" indent="-285750" latinLnBrk="1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Freight Insurance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latinLnBrk="1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Air Cargo Tracking </a:t>
            </a:r>
          </a:p>
          <a:p>
            <a:pPr marL="742950" lvl="1" indent="-285750" latinLnBrk="1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Time Bound Express Service</a:t>
            </a:r>
          </a:p>
          <a:p>
            <a:pPr marL="742950" lvl="1" indent="-285750" latinLnBrk="1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Deferred Competitive Air Freight Service</a:t>
            </a:r>
          </a:p>
          <a:p>
            <a:pPr marL="742950" lvl="1" indent="-285750" latinLnBrk="1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AWB , Documentation &amp; Customs Clearance</a:t>
            </a:r>
          </a:p>
          <a:p>
            <a:pPr marL="742950" lvl="1" indent="-285750" latinLnBrk="1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Air Carrier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6572" y="1613906"/>
            <a:ext cx="703215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complete range of air logistics solutions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to choose the best time bound and cost effective route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every phase of the supply chain.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Customs Clearance.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/>
          <a:srcRect b="14391"/>
          <a:stretch/>
        </p:blipFill>
        <p:spPr>
          <a:xfrm>
            <a:off x="793141" y="123912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5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2" t="34178" r="24711" b="33521"/>
          <a:stretch/>
        </p:blipFill>
        <p:spPr>
          <a:xfrm>
            <a:off x="10582551" y="36586"/>
            <a:ext cx="1384102" cy="8850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488" y="3839882"/>
            <a:ext cx="233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Customs Clearance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841" y="4287144"/>
            <a:ext cx="652661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Authorized Customs Clearing Agent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complete range of in-house customs clearance services.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service empower us to provide clients who requires a “One-Stop Solution” of freight, clearance and delivery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well experienced team of dedicated, experienced and trained professionals to ensure the customs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formalities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 dealt efficiently resulting the smooth clearance in time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0087" y="1032714"/>
            <a:ext cx="7300337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 complete range of over the road logistics solutions.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Constantly focus on to choose the best time bound and cost effective route and support every phase of the supply chain.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Containers and small shipments transportation from/to Port to/from Door.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Land transportation.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Freight Insurance.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Border clearance.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488" y="507156"/>
            <a:ext cx="2416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Land Transportation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/>
          <a:srcRect b="14391"/>
          <a:stretch/>
        </p:blipFill>
        <p:spPr>
          <a:xfrm>
            <a:off x="7821637" y="3898435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/>
          <a:srcRect b="13999"/>
          <a:stretch/>
        </p:blipFill>
        <p:spPr>
          <a:xfrm>
            <a:off x="352488" y="1044114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4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2" t="34178" r="24711" b="33521"/>
          <a:stretch/>
        </p:blipFill>
        <p:spPr>
          <a:xfrm>
            <a:off x="10582551" y="36586"/>
            <a:ext cx="1384102" cy="88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77479" y="1388418"/>
            <a:ext cx="684057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Marwa Logistics, provide Cargo Consolidation services for Imports as well as Exports.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consolidate the number of individual orders together and bundle into a single delivery, which allows for reducing the shipment cost.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919" y="4657897"/>
            <a:ext cx="61037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Marwa Logistics, our team of experts specialized in cargo handling and warehouse operations including general cargo handling, ware housing, document handling etc.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487" y="736927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Cargo Consolidation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879" y="4113207"/>
            <a:ext cx="2150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Cargo Warehouse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3"/>
          <a:srcRect b="14849"/>
          <a:stretch/>
        </p:blipFill>
        <p:spPr>
          <a:xfrm>
            <a:off x="319879" y="1194649"/>
            <a:ext cx="3657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4"/>
          <a:srcRect b="14549"/>
          <a:stretch/>
        </p:blipFill>
        <p:spPr>
          <a:xfrm>
            <a:off x="6953838" y="3937849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5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2" t="34178" r="24711" b="33521"/>
          <a:stretch/>
        </p:blipFill>
        <p:spPr>
          <a:xfrm>
            <a:off x="10582551" y="36586"/>
            <a:ext cx="1384102" cy="885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9" t="4366" r="5596" b="14294"/>
          <a:stretch/>
        </p:blipFill>
        <p:spPr>
          <a:xfrm>
            <a:off x="472179" y="140564"/>
            <a:ext cx="1105141" cy="125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97257" y="747493"/>
            <a:ext cx="6577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SUBRAMANIAN V,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Manager, C &amp; F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‘F’ Card Holder / Our POA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6499" y="2365457"/>
            <a:ext cx="7460127" cy="848353"/>
            <a:chOff x="904437" y="3068599"/>
            <a:chExt cx="7460127" cy="8483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r="69405"/>
            <a:stretch/>
          </p:blipFill>
          <p:spPr>
            <a:xfrm>
              <a:off x="904437" y="3151142"/>
              <a:ext cx="837533" cy="76581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8829" y="3602627"/>
              <a:ext cx="1428750" cy="3143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/>
            <a:srcRect l="26263" r="22308"/>
            <a:stretch/>
          </p:blipFill>
          <p:spPr>
            <a:xfrm>
              <a:off x="7619975" y="3106184"/>
              <a:ext cx="744589" cy="8107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6867" y="3154952"/>
              <a:ext cx="762000" cy="762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6757" y="3382028"/>
              <a:ext cx="987552" cy="53492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 cstate="print"/>
            <a:srcRect l="31746" t="33557" r="38294" b="16741"/>
            <a:stretch/>
          </p:blipFill>
          <p:spPr>
            <a:xfrm>
              <a:off x="5728687" y="3068599"/>
              <a:ext cx="767072" cy="84835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0" cstate="print"/>
            <a:srcRect l="22354" t="11006" r="19180" b="19153"/>
            <a:stretch/>
          </p:blipFill>
          <p:spPr>
            <a:xfrm>
              <a:off x="2975417" y="3198498"/>
              <a:ext cx="962304" cy="718454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472577" y="1424346"/>
            <a:ext cx="104298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30+ Years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of experience in Customs Clearance, </a:t>
            </a:r>
            <a:r>
              <a:rPr lang="en-U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Handled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4,000+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Shipments - Approx. </a:t>
            </a:r>
            <a:r>
              <a:rPr lang="en-U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Million Tonnage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dealt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with major ports and  various types of Cargoes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470" y="2030548"/>
            <a:ext cx="271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Ports Dealt with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71053" y="3738371"/>
            <a:ext cx="8539552" cy="731520"/>
            <a:chOff x="881762" y="4478972"/>
            <a:chExt cx="8539552" cy="731520"/>
          </a:xfrm>
        </p:grpSpPr>
        <p:pic>
          <p:nvPicPr>
            <p:cNvPr id="27" name="Picture 26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1762" y="4478972"/>
              <a:ext cx="731520" cy="73152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1970" y="4478972"/>
              <a:ext cx="731520" cy="73152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16242" y="4478972"/>
              <a:ext cx="731520" cy="73152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76450" y="4478972"/>
              <a:ext cx="731520" cy="73152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/>
            </p:cNvPicPr>
            <p:nvPr/>
          </p:nvPicPr>
          <p:blipFill rotWithShape="1">
            <a:blip r:embed="rId15" cstate="print"/>
            <a:srcRect l="34052" t="19456" b="12924"/>
            <a:stretch/>
          </p:blipFill>
          <p:spPr>
            <a:xfrm>
              <a:off x="4350722" y="4478972"/>
              <a:ext cx="731520" cy="73152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/>
            </p:cNvPicPr>
            <p:nvPr/>
          </p:nvPicPr>
          <p:blipFill rotWithShape="1">
            <a:blip r:embed="rId16" cstate="print"/>
            <a:srcRect l="10990" t="-362" r="4895" b="13505"/>
            <a:stretch/>
          </p:blipFill>
          <p:spPr>
            <a:xfrm>
              <a:off x="5210930" y="4478972"/>
              <a:ext cx="731520" cy="73152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83122" y="4478972"/>
              <a:ext cx="731520" cy="73152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55314" y="4478972"/>
              <a:ext cx="731520" cy="73152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27506" y="4478972"/>
              <a:ext cx="731520" cy="73152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89794" y="4478972"/>
              <a:ext cx="731520" cy="731520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471470" y="3338773"/>
            <a:ext cx="3706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Dealt with Export &amp; Import Cargoes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8779" y="4695699"/>
            <a:ext cx="479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Dealt with Major Importers &amp; Exporters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81583" y="5241426"/>
            <a:ext cx="6469301" cy="1144470"/>
            <a:chOff x="949260" y="4628888"/>
            <a:chExt cx="6469301" cy="114447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1"/>
            <a:srcRect r="33716"/>
            <a:stretch/>
          </p:blipFill>
          <p:spPr>
            <a:xfrm>
              <a:off x="6335156" y="4993807"/>
              <a:ext cx="1083405" cy="3429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9260" y="5216145"/>
              <a:ext cx="890588" cy="4572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3"/>
            <a:srcRect r="8318" b="13897"/>
            <a:stretch/>
          </p:blipFill>
          <p:spPr>
            <a:xfrm>
              <a:off x="1857370" y="5330487"/>
              <a:ext cx="1226072" cy="44287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120652" y="5444745"/>
              <a:ext cx="914400" cy="32861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5" cstate="print"/>
            <a:srcRect l="16147" t="7784" r="11741" b="10489"/>
            <a:stretch/>
          </p:blipFill>
          <p:spPr>
            <a:xfrm>
              <a:off x="1564394" y="4628888"/>
              <a:ext cx="618180" cy="70060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277656" y="4864673"/>
              <a:ext cx="990600" cy="46482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190688" y="5390453"/>
              <a:ext cx="742950" cy="38290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257217" y="5430458"/>
              <a:ext cx="2133600" cy="3429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29"/>
            <a:srcRect l="9821" t="7889" r="3506"/>
            <a:stretch/>
          </p:blipFill>
          <p:spPr>
            <a:xfrm>
              <a:off x="3503728" y="4697341"/>
              <a:ext cx="1770827" cy="69311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29684" y="4669519"/>
              <a:ext cx="838200" cy="758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290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2" t="34178" r="24711" b="33521"/>
          <a:stretch/>
        </p:blipFill>
        <p:spPr>
          <a:xfrm>
            <a:off x="10582551" y="36586"/>
            <a:ext cx="1384102" cy="8850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7257" y="747493"/>
            <a:ext cx="3652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ANANDAN D,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Manger Export &amp; Import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‘G’ Card Holder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69405"/>
          <a:stretch/>
        </p:blipFill>
        <p:spPr>
          <a:xfrm>
            <a:off x="506499" y="2448000"/>
            <a:ext cx="837533" cy="7658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8819" y="2678886"/>
            <a:ext cx="987552" cy="5349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/>
          <a:srcRect l="22354" t="11006" r="19180" b="19153"/>
          <a:stretch/>
        </p:blipFill>
        <p:spPr>
          <a:xfrm>
            <a:off x="2577479" y="2495356"/>
            <a:ext cx="962304" cy="71845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72577" y="1424346"/>
            <a:ext cx="104298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30+ Years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of experience in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Export and Import procedures and service, dealt with all types of Export and Import Cargoes in Chennai SEA/AIR ports.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470" y="2030548"/>
            <a:ext cx="271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Ports Dealt with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1470" y="3338773"/>
            <a:ext cx="3706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5161" y="5503123"/>
            <a:ext cx="479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Dealt with Major Importers &amp; Exporters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69" y="3721514"/>
            <a:ext cx="87945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and Import of Garments, Fabrics, Machineries, Personal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Baggages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Containers, Automotive Spare Parts, MANLIFT, Bulk RoRo vessel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Arrangement of Land Transport for AIR and SEA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Arrangement of All types of vehicles for South Indian region for IMPEX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IMPEX for EUROPE and ASIA sector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4973" y="5857659"/>
            <a:ext cx="8661044" cy="660400"/>
            <a:chOff x="633109" y="5920741"/>
            <a:chExt cx="8661044" cy="660400"/>
          </a:xfrm>
        </p:grpSpPr>
        <p:pic>
          <p:nvPicPr>
            <p:cNvPr id="43" name="Picture 2" descr="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9" y="6190996"/>
              <a:ext cx="1379223" cy="390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/>
            <a:srcRect l="3640" t="6369" r="8895" b="16594"/>
            <a:stretch/>
          </p:blipFill>
          <p:spPr>
            <a:xfrm>
              <a:off x="2074545" y="5920741"/>
              <a:ext cx="1949450" cy="6604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8366" y="6323966"/>
              <a:ext cx="2143125" cy="25717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78104" y="6295391"/>
              <a:ext cx="1276350" cy="28575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65403" y="6162041"/>
              <a:ext cx="1428750" cy="4191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000">
            <a:off x="506499" y="335834"/>
            <a:ext cx="993648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050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623</Words>
  <Application>Microsoft Office PowerPoint</Application>
  <PresentationFormat>Custom</PresentationFormat>
  <Paragraphs>69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AbuHaadi</dc:creator>
  <cp:lastModifiedBy>User1</cp:lastModifiedBy>
  <cp:revision>68</cp:revision>
  <dcterms:created xsi:type="dcterms:W3CDTF">2021-08-23T06:53:37Z</dcterms:created>
  <dcterms:modified xsi:type="dcterms:W3CDTF">2021-09-21T10:58:01Z</dcterms:modified>
</cp:coreProperties>
</file>